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elegraf" charset="1" panose="00000500000000000000"/>
      <p:regular r:id="rId12"/>
    </p:embeddedFont>
    <p:embeddedFont>
      <p:font typeface="Telegraf Medium" charset="1" panose="000006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16465" y="879937"/>
            <a:ext cx="7453924" cy="9407063"/>
          </a:xfrm>
          <a:custGeom>
            <a:avLst/>
            <a:gdLst/>
            <a:ahLst/>
            <a:cxnLst/>
            <a:rect r="r" b="b" t="t" l="l"/>
            <a:pathLst>
              <a:path h="9407063" w="7453924">
                <a:moveTo>
                  <a:pt x="0" y="0"/>
                </a:moveTo>
                <a:lnTo>
                  <a:pt x="7453924" y="0"/>
                </a:lnTo>
                <a:lnTo>
                  <a:pt x="7453924" y="9407063"/>
                </a:lnTo>
                <a:lnTo>
                  <a:pt x="0" y="94070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6518" t="-3109" r="-13735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3077" y="1762706"/>
            <a:ext cx="7284735" cy="6182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33"/>
              </a:lnSpc>
            </a:pPr>
            <a:r>
              <a:rPr lang="en-US" sz="7927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How robotics is transforming surgery and patient care ?</a:t>
            </a:r>
          </a:p>
          <a:p>
            <a:pPr algn="l">
              <a:lnSpc>
                <a:spcPts val="1055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63077" y="6855489"/>
            <a:ext cx="8053372" cy="410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07"/>
              </a:lnSpc>
            </a:pPr>
            <a:r>
              <a:rPr lang="en-US" sz="2219" spc="93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Presented by Golam Muin-U-Ddin Chishti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8260" t="-4016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76173" y="1482064"/>
            <a:ext cx="8583127" cy="7363298"/>
            <a:chOff x="0" y="0"/>
            <a:chExt cx="1257627" cy="107889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57627" cy="1078894"/>
            </a:xfrm>
            <a:custGeom>
              <a:avLst/>
              <a:gdLst/>
              <a:ahLst/>
              <a:cxnLst/>
              <a:rect r="r" b="b" t="t" l="l"/>
              <a:pathLst>
                <a:path h="1078894" w="1257627">
                  <a:moveTo>
                    <a:pt x="35178" y="0"/>
                  </a:moveTo>
                  <a:lnTo>
                    <a:pt x="1222449" y="0"/>
                  </a:lnTo>
                  <a:cubicBezTo>
                    <a:pt x="1231779" y="0"/>
                    <a:pt x="1240726" y="3706"/>
                    <a:pt x="1247323" y="10303"/>
                  </a:cubicBezTo>
                  <a:cubicBezTo>
                    <a:pt x="1253921" y="16900"/>
                    <a:pt x="1257627" y="25848"/>
                    <a:pt x="1257627" y="35178"/>
                  </a:cubicBezTo>
                  <a:lnTo>
                    <a:pt x="1257627" y="1043716"/>
                  </a:lnTo>
                  <a:cubicBezTo>
                    <a:pt x="1257627" y="1053046"/>
                    <a:pt x="1253921" y="1061993"/>
                    <a:pt x="1247323" y="1068590"/>
                  </a:cubicBezTo>
                  <a:cubicBezTo>
                    <a:pt x="1240726" y="1075187"/>
                    <a:pt x="1231779" y="1078894"/>
                    <a:pt x="1222449" y="1078894"/>
                  </a:cubicBezTo>
                  <a:lnTo>
                    <a:pt x="35178" y="1078894"/>
                  </a:lnTo>
                  <a:cubicBezTo>
                    <a:pt x="25848" y="1078894"/>
                    <a:pt x="16900" y="1075187"/>
                    <a:pt x="10303" y="1068590"/>
                  </a:cubicBezTo>
                  <a:cubicBezTo>
                    <a:pt x="3706" y="1061993"/>
                    <a:pt x="0" y="1053046"/>
                    <a:pt x="0" y="1043716"/>
                  </a:cubicBezTo>
                  <a:lnTo>
                    <a:pt x="0" y="35178"/>
                  </a:lnTo>
                  <a:cubicBezTo>
                    <a:pt x="0" y="25848"/>
                    <a:pt x="3706" y="16900"/>
                    <a:pt x="10303" y="10303"/>
                  </a:cubicBezTo>
                  <a:cubicBezTo>
                    <a:pt x="16900" y="3706"/>
                    <a:pt x="25848" y="0"/>
                    <a:pt x="35178" y="0"/>
                  </a:cubicBezTo>
                  <a:close/>
                </a:path>
              </a:pathLst>
            </a:custGeom>
            <a:blipFill>
              <a:blip r:embed="rId3"/>
              <a:stretch>
                <a:fillRect l="-7192" t="0" r="-7192" b="0"/>
              </a:stretch>
            </a:blipFill>
            <a:ln cap="rnd">
              <a:noFill/>
              <a:prstDash val="solid"/>
              <a:round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1484655" y="4392202"/>
            <a:ext cx="569605" cy="4453160"/>
            <a:chOff x="0" y="0"/>
            <a:chExt cx="150019" cy="11728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0019" cy="1172849"/>
            </a:xfrm>
            <a:custGeom>
              <a:avLst/>
              <a:gdLst/>
              <a:ahLst/>
              <a:cxnLst/>
              <a:rect r="r" b="b" t="t" l="l"/>
              <a:pathLst>
                <a:path h="1172849" w="150019">
                  <a:moveTo>
                    <a:pt x="75010" y="0"/>
                  </a:moveTo>
                  <a:lnTo>
                    <a:pt x="75010" y="0"/>
                  </a:lnTo>
                  <a:cubicBezTo>
                    <a:pt x="94903" y="0"/>
                    <a:pt x="113982" y="7903"/>
                    <a:pt x="128049" y="21970"/>
                  </a:cubicBezTo>
                  <a:cubicBezTo>
                    <a:pt x="142117" y="36037"/>
                    <a:pt x="150019" y="55116"/>
                    <a:pt x="150019" y="75010"/>
                  </a:cubicBezTo>
                  <a:lnTo>
                    <a:pt x="150019" y="1097839"/>
                  </a:lnTo>
                  <a:cubicBezTo>
                    <a:pt x="150019" y="1139266"/>
                    <a:pt x="116436" y="1172849"/>
                    <a:pt x="75010" y="1172849"/>
                  </a:cubicBezTo>
                  <a:lnTo>
                    <a:pt x="75010" y="1172849"/>
                  </a:lnTo>
                  <a:cubicBezTo>
                    <a:pt x="33583" y="1172849"/>
                    <a:pt x="0" y="1139266"/>
                    <a:pt x="0" y="1097839"/>
                  </a:cubicBezTo>
                  <a:lnTo>
                    <a:pt x="0" y="75010"/>
                  </a:lnTo>
                  <a:cubicBezTo>
                    <a:pt x="0" y="33583"/>
                    <a:pt x="33583" y="0"/>
                    <a:pt x="7501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76200"/>
              <a:ext cx="150019" cy="124904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800"/>
                </a:lnSpc>
              </a:pPr>
              <a:r>
                <a:rPr lang="en-US" sz="2000" spc="32" strike="noStrike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1</a:t>
              </a:r>
            </a:p>
            <a:p>
              <a:pPr algn="ctr" marL="0" indent="0" lvl="0">
                <a:lnSpc>
                  <a:spcPts val="2800"/>
                </a:lnSpc>
              </a:pPr>
              <a:r>
                <a:rPr lang="en-US" sz="2000" spc="32" strike="noStrike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2</a:t>
              </a:r>
            </a:p>
            <a:p>
              <a:pPr algn="ctr" marL="0" indent="0" lvl="0">
                <a:lnSpc>
                  <a:spcPts val="2800"/>
                </a:lnSpc>
              </a:pPr>
            </a:p>
            <a:p>
              <a:pPr algn="ctr" marL="0" indent="0" lvl="0">
                <a:lnSpc>
                  <a:spcPts val="2800"/>
                </a:lnSpc>
              </a:pPr>
              <a:r>
                <a:rPr lang="en-US" sz="2000" spc="32" strike="noStrike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3</a:t>
              </a:r>
            </a:p>
            <a:p>
              <a:pPr algn="ctr" marL="0" indent="0" lvl="0">
                <a:lnSpc>
                  <a:spcPts val="2800"/>
                </a:lnSpc>
              </a:pPr>
            </a:p>
            <a:p>
              <a:pPr algn="ctr" marL="0" indent="0" lvl="0">
                <a:lnSpc>
                  <a:spcPts val="2800"/>
                </a:lnSpc>
              </a:pPr>
            </a:p>
            <a:p>
              <a:pPr algn="ctr" marL="0" indent="0" lvl="0">
                <a:lnSpc>
                  <a:spcPts val="2800"/>
                </a:lnSpc>
              </a:pPr>
              <a:r>
                <a:rPr lang="en-US" sz="2000" spc="32" strike="noStrike" u="none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4</a:t>
              </a:r>
            </a:p>
            <a:p>
              <a:pPr algn="ctr" marL="0" indent="0" lvl="0">
                <a:lnSpc>
                  <a:spcPts val="2800"/>
                </a:lnSpc>
              </a:pPr>
            </a:p>
            <a:p>
              <a:pPr algn="ctr" marL="0" indent="0" lvl="0">
                <a:lnSpc>
                  <a:spcPts val="2800"/>
                </a:lnSpc>
              </a:pPr>
            </a:p>
            <a:p>
              <a:pPr algn="ctr" marL="0" indent="0" lvl="0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08184" y="2017446"/>
            <a:ext cx="5777796" cy="227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41"/>
              </a:lnSpc>
            </a:pPr>
            <a:r>
              <a:rPr lang="en-US" sz="783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Robots in surgery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85535" y="4832756"/>
            <a:ext cx="6390638" cy="4306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spc="3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Robot was invented by George Devol in 1954.</a:t>
            </a:r>
          </a:p>
          <a:p>
            <a:pPr algn="l">
              <a:lnSpc>
                <a:spcPts val="3079"/>
              </a:lnSpc>
            </a:pPr>
            <a:r>
              <a:rPr lang="en-US" sz="2199" spc="3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The first robot to participate in a surgery on a human was </a:t>
            </a:r>
            <a:r>
              <a:rPr lang="en-US" b="true" sz="2199" spc="35">
                <a:solidFill>
                  <a:srgbClr val="FFFFFF"/>
                </a:solidFill>
                <a:latin typeface="Telegraf Medium"/>
                <a:ea typeface="Telegraf Medium"/>
                <a:cs typeface="Telegraf Medium"/>
                <a:sym typeface="Telegraf Medium"/>
              </a:rPr>
              <a:t>the </a:t>
            </a:r>
            <a:r>
              <a:rPr lang="en-US" sz="2199" spc="3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Arthrobot in 1983</a:t>
            </a:r>
          </a:p>
          <a:p>
            <a:pPr algn="l">
              <a:lnSpc>
                <a:spcPts val="3079"/>
              </a:lnSpc>
            </a:pPr>
            <a:r>
              <a:rPr lang="en-US" sz="2199" spc="3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PUMA 560, an industrial robotic arm that was used in 1985 to orient a needle for a stereotactic brain biopsy.</a:t>
            </a:r>
          </a:p>
          <a:p>
            <a:pPr algn="l">
              <a:lnSpc>
                <a:spcPts val="3079"/>
              </a:lnSpc>
            </a:pPr>
            <a:r>
              <a:rPr lang="en-US" sz="2199" spc="35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ROBODOC (1992). This system was one of the first active robotic systems to perform surgical actions and the first to receive FDA approval (in 2008 for the US market).</a:t>
            </a:r>
          </a:p>
          <a:p>
            <a:pPr algn="l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657579" y="2473781"/>
            <a:ext cx="12972843" cy="5595588"/>
            <a:chOff x="0" y="0"/>
            <a:chExt cx="3416716" cy="14737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16716" cy="1473735"/>
            </a:xfrm>
            <a:custGeom>
              <a:avLst/>
              <a:gdLst/>
              <a:ahLst/>
              <a:cxnLst/>
              <a:rect r="r" b="b" t="t" l="l"/>
              <a:pathLst>
                <a:path h="1473735" w="3416716">
                  <a:moveTo>
                    <a:pt x="0" y="0"/>
                  </a:moveTo>
                  <a:lnTo>
                    <a:pt x="3416716" y="0"/>
                  </a:lnTo>
                  <a:lnTo>
                    <a:pt x="3416716" y="1473735"/>
                  </a:lnTo>
                  <a:lnTo>
                    <a:pt x="0" y="1473735"/>
                  </a:ln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416716" cy="15499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  <a:p>
              <a:pPr algn="ctr">
                <a:lnSpc>
                  <a:spcPts val="2800"/>
                </a:lnSpc>
              </a:pPr>
              <a:r>
                <a:rPr lang="en-US"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</a:t>
              </a:r>
            </a:p>
            <a:p>
              <a:pPr algn="ctr">
                <a:lnSpc>
                  <a:spcPts val="3079"/>
                </a:lnSpc>
              </a:pPr>
            </a:p>
            <a:p>
              <a:pPr algn="ctr">
                <a:lnSpc>
                  <a:spcPts val="3079"/>
                </a:lnSpc>
              </a:pPr>
            </a:p>
            <a:p>
              <a:pPr algn="ctr">
                <a:lnSpc>
                  <a:spcPts val="3079"/>
                </a:lnSpc>
              </a:pP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Higher Precision  :  Up to 40% more accurate operations.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Faster Procedures  : 25% reduction in surgery time.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Fewer Complications  : 30% decrease in surgical errors.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Quicker Recovery :  15% shorter healing time.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Better Efficiency : 20% improved surgeon workflow.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Cost Savings  :  10% lower overall healthcare costs.</a:t>
              </a:r>
            </a:p>
            <a:p>
              <a:pPr algn="ctr" marL="496569" indent="-248284" lvl="1">
                <a:lnSpc>
                  <a:spcPts val="3219"/>
                </a:lnSpc>
                <a:buFont typeface="Arial"/>
                <a:buChar char="•"/>
              </a:pPr>
              <a:r>
                <a:rPr lang="en-US" sz="2299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Overall: Safer surgeries, faster recovery, and improved patient outcomes.</a:t>
              </a:r>
            </a:p>
            <a:p>
              <a:pPr algn="ctr">
                <a:lnSpc>
                  <a:spcPts val="2800"/>
                </a:lnSpc>
              </a:pPr>
            </a:p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101934" y="3250247"/>
            <a:ext cx="9861590" cy="9763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05"/>
              </a:lnSpc>
            </a:pPr>
            <a:r>
              <a:rPr lang="en-US" sz="561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Benefits of Robot in Surgery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367077" y="4995702"/>
            <a:ext cx="3545220" cy="3545220"/>
            <a:chOff x="0" y="0"/>
            <a:chExt cx="14840029" cy="148400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3"/>
              <a:stretch>
                <a:fillRect l="-10075" t="0" r="-10075" b="0"/>
              </a:stretch>
            </a:blip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5142309" y="4995702"/>
            <a:ext cx="3545220" cy="3545220"/>
            <a:chOff x="0" y="0"/>
            <a:chExt cx="14840029" cy="148400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7109" t="0" r="-37109" b="0"/>
              </a:stretch>
            </a:blip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9253468" y="4995702"/>
            <a:ext cx="3545220" cy="3545220"/>
            <a:chOff x="0" y="0"/>
            <a:chExt cx="14840029" cy="1484002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5"/>
              <a:stretch>
                <a:fillRect l="-18212" t="0" r="-18212" b="0"/>
              </a:stretch>
            </a:blip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025589" y="5143500"/>
            <a:ext cx="3545220" cy="3545220"/>
            <a:chOff x="0" y="0"/>
            <a:chExt cx="14840029" cy="1484002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6"/>
              <a:stretch>
                <a:fillRect l="-34707" t="0" r="-24578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3599170" y="7999818"/>
            <a:ext cx="3081034" cy="630272"/>
            <a:chOff x="0" y="0"/>
            <a:chExt cx="719876" cy="14726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19876" cy="147261"/>
            </a:xfrm>
            <a:custGeom>
              <a:avLst/>
              <a:gdLst/>
              <a:ahLst/>
              <a:cxnLst/>
              <a:rect r="r" b="b" t="t" l="l"/>
              <a:pathLst>
                <a:path h="147261" w="719876">
                  <a:moveTo>
                    <a:pt x="47743" y="0"/>
                  </a:moveTo>
                  <a:lnTo>
                    <a:pt x="672134" y="0"/>
                  </a:lnTo>
                  <a:cubicBezTo>
                    <a:pt x="698501" y="0"/>
                    <a:pt x="719876" y="21375"/>
                    <a:pt x="719876" y="47743"/>
                  </a:cubicBezTo>
                  <a:lnTo>
                    <a:pt x="719876" y="99519"/>
                  </a:lnTo>
                  <a:cubicBezTo>
                    <a:pt x="719876" y="112181"/>
                    <a:pt x="714846" y="124324"/>
                    <a:pt x="705893" y="133278"/>
                  </a:cubicBezTo>
                  <a:cubicBezTo>
                    <a:pt x="696939" y="142231"/>
                    <a:pt x="684796" y="147261"/>
                    <a:pt x="672134" y="147261"/>
                  </a:cubicBezTo>
                  <a:lnTo>
                    <a:pt x="47743" y="147261"/>
                  </a:lnTo>
                  <a:cubicBezTo>
                    <a:pt x="35080" y="147261"/>
                    <a:pt x="22937" y="142231"/>
                    <a:pt x="13983" y="133278"/>
                  </a:cubicBezTo>
                  <a:cubicBezTo>
                    <a:pt x="5030" y="124324"/>
                    <a:pt x="0" y="112181"/>
                    <a:pt x="0" y="99519"/>
                  </a:cubicBezTo>
                  <a:lnTo>
                    <a:pt x="0" y="47743"/>
                  </a:lnTo>
                  <a:cubicBezTo>
                    <a:pt x="0" y="35080"/>
                    <a:pt x="5030" y="22937"/>
                    <a:pt x="13983" y="13983"/>
                  </a:cubicBezTo>
                  <a:cubicBezTo>
                    <a:pt x="22937" y="5030"/>
                    <a:pt x="35080" y="0"/>
                    <a:pt x="47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719876" cy="2044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Paro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374402" y="7999818"/>
            <a:ext cx="3081034" cy="630272"/>
            <a:chOff x="0" y="0"/>
            <a:chExt cx="719876" cy="14726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19876" cy="147261"/>
            </a:xfrm>
            <a:custGeom>
              <a:avLst/>
              <a:gdLst/>
              <a:ahLst/>
              <a:cxnLst/>
              <a:rect r="r" b="b" t="t" l="l"/>
              <a:pathLst>
                <a:path h="147261" w="719876">
                  <a:moveTo>
                    <a:pt x="47743" y="0"/>
                  </a:moveTo>
                  <a:lnTo>
                    <a:pt x="672134" y="0"/>
                  </a:lnTo>
                  <a:cubicBezTo>
                    <a:pt x="698501" y="0"/>
                    <a:pt x="719876" y="21375"/>
                    <a:pt x="719876" y="47743"/>
                  </a:cubicBezTo>
                  <a:lnTo>
                    <a:pt x="719876" y="99519"/>
                  </a:lnTo>
                  <a:cubicBezTo>
                    <a:pt x="719876" y="112181"/>
                    <a:pt x="714846" y="124324"/>
                    <a:pt x="705893" y="133278"/>
                  </a:cubicBezTo>
                  <a:cubicBezTo>
                    <a:pt x="696939" y="142231"/>
                    <a:pt x="684796" y="147261"/>
                    <a:pt x="672134" y="147261"/>
                  </a:cubicBezTo>
                  <a:lnTo>
                    <a:pt x="47743" y="147261"/>
                  </a:lnTo>
                  <a:cubicBezTo>
                    <a:pt x="35080" y="147261"/>
                    <a:pt x="22937" y="142231"/>
                    <a:pt x="13983" y="133278"/>
                  </a:cubicBezTo>
                  <a:cubicBezTo>
                    <a:pt x="5030" y="124324"/>
                    <a:pt x="0" y="112181"/>
                    <a:pt x="0" y="99519"/>
                  </a:cubicBezTo>
                  <a:lnTo>
                    <a:pt x="0" y="47743"/>
                  </a:lnTo>
                  <a:cubicBezTo>
                    <a:pt x="0" y="35080"/>
                    <a:pt x="5030" y="22937"/>
                    <a:pt x="13983" y="13983"/>
                  </a:cubicBezTo>
                  <a:cubicBezTo>
                    <a:pt x="22937" y="5030"/>
                    <a:pt x="35080" y="0"/>
                    <a:pt x="47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719876" cy="2044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NeuroArm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485561" y="7999818"/>
            <a:ext cx="3081034" cy="630272"/>
            <a:chOff x="0" y="0"/>
            <a:chExt cx="719876" cy="147261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19876" cy="147261"/>
            </a:xfrm>
            <a:custGeom>
              <a:avLst/>
              <a:gdLst/>
              <a:ahLst/>
              <a:cxnLst/>
              <a:rect r="r" b="b" t="t" l="l"/>
              <a:pathLst>
                <a:path h="147261" w="719876">
                  <a:moveTo>
                    <a:pt x="47743" y="0"/>
                  </a:moveTo>
                  <a:lnTo>
                    <a:pt x="672134" y="0"/>
                  </a:lnTo>
                  <a:cubicBezTo>
                    <a:pt x="698501" y="0"/>
                    <a:pt x="719876" y="21375"/>
                    <a:pt x="719876" y="47743"/>
                  </a:cubicBezTo>
                  <a:lnTo>
                    <a:pt x="719876" y="99519"/>
                  </a:lnTo>
                  <a:cubicBezTo>
                    <a:pt x="719876" y="112181"/>
                    <a:pt x="714846" y="124324"/>
                    <a:pt x="705893" y="133278"/>
                  </a:cubicBezTo>
                  <a:cubicBezTo>
                    <a:pt x="696939" y="142231"/>
                    <a:pt x="684796" y="147261"/>
                    <a:pt x="672134" y="147261"/>
                  </a:cubicBezTo>
                  <a:lnTo>
                    <a:pt x="47743" y="147261"/>
                  </a:lnTo>
                  <a:cubicBezTo>
                    <a:pt x="35080" y="147261"/>
                    <a:pt x="22937" y="142231"/>
                    <a:pt x="13983" y="133278"/>
                  </a:cubicBezTo>
                  <a:cubicBezTo>
                    <a:pt x="5030" y="124324"/>
                    <a:pt x="0" y="112181"/>
                    <a:pt x="0" y="99519"/>
                  </a:cubicBezTo>
                  <a:lnTo>
                    <a:pt x="0" y="47743"/>
                  </a:lnTo>
                  <a:cubicBezTo>
                    <a:pt x="0" y="35080"/>
                    <a:pt x="5030" y="22937"/>
                    <a:pt x="13983" y="13983"/>
                  </a:cubicBezTo>
                  <a:cubicBezTo>
                    <a:pt x="22937" y="5030"/>
                    <a:pt x="35080" y="0"/>
                    <a:pt x="47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719876" cy="2044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Moxi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60793" y="7999818"/>
            <a:ext cx="3081034" cy="630272"/>
            <a:chOff x="0" y="0"/>
            <a:chExt cx="719876" cy="147261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19876" cy="147261"/>
            </a:xfrm>
            <a:custGeom>
              <a:avLst/>
              <a:gdLst/>
              <a:ahLst/>
              <a:cxnLst/>
              <a:rect r="r" b="b" t="t" l="l"/>
              <a:pathLst>
                <a:path h="147261" w="719876">
                  <a:moveTo>
                    <a:pt x="47743" y="0"/>
                  </a:moveTo>
                  <a:lnTo>
                    <a:pt x="672134" y="0"/>
                  </a:lnTo>
                  <a:cubicBezTo>
                    <a:pt x="698501" y="0"/>
                    <a:pt x="719876" y="21375"/>
                    <a:pt x="719876" y="47743"/>
                  </a:cubicBezTo>
                  <a:lnTo>
                    <a:pt x="719876" y="99519"/>
                  </a:lnTo>
                  <a:cubicBezTo>
                    <a:pt x="719876" y="112181"/>
                    <a:pt x="714846" y="124324"/>
                    <a:pt x="705893" y="133278"/>
                  </a:cubicBezTo>
                  <a:cubicBezTo>
                    <a:pt x="696939" y="142231"/>
                    <a:pt x="684796" y="147261"/>
                    <a:pt x="672134" y="147261"/>
                  </a:cubicBezTo>
                  <a:lnTo>
                    <a:pt x="47743" y="147261"/>
                  </a:lnTo>
                  <a:cubicBezTo>
                    <a:pt x="35080" y="147261"/>
                    <a:pt x="22937" y="142231"/>
                    <a:pt x="13983" y="133278"/>
                  </a:cubicBezTo>
                  <a:cubicBezTo>
                    <a:pt x="5030" y="124324"/>
                    <a:pt x="0" y="112181"/>
                    <a:pt x="0" y="99519"/>
                  </a:cubicBezTo>
                  <a:lnTo>
                    <a:pt x="0" y="47743"/>
                  </a:lnTo>
                  <a:cubicBezTo>
                    <a:pt x="0" y="35080"/>
                    <a:pt x="5030" y="22937"/>
                    <a:pt x="13983" y="13983"/>
                  </a:cubicBezTo>
                  <a:cubicBezTo>
                    <a:pt x="22937" y="5030"/>
                    <a:pt x="35080" y="0"/>
                    <a:pt x="47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57150"/>
              <a:ext cx="719876" cy="20441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 marL="0" indent="0" lvl="0">
                <a:lnSpc>
                  <a:spcPts val="2600"/>
                </a:lnSpc>
                <a:spcBef>
                  <a:spcPct val="0"/>
                </a:spcBef>
              </a:pPr>
              <a:r>
                <a:rPr lang="en-US" sz="2000" spc="84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Acrobot</a:t>
              </a: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0" y="199713"/>
            <a:ext cx="18087414" cy="148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48"/>
              </a:lnSpc>
            </a:pPr>
            <a:r>
              <a:rPr lang="en-US" sz="86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Robots in surgery and paitent care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31892" y="2087327"/>
            <a:ext cx="12972843" cy="6347997"/>
            <a:chOff x="0" y="0"/>
            <a:chExt cx="3416716" cy="16719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16716" cy="1671900"/>
            </a:xfrm>
            <a:custGeom>
              <a:avLst/>
              <a:gdLst/>
              <a:ahLst/>
              <a:cxnLst/>
              <a:rect r="r" b="b" t="t" l="l"/>
              <a:pathLst>
                <a:path h="1671900" w="3416716">
                  <a:moveTo>
                    <a:pt x="0" y="0"/>
                  </a:moveTo>
                  <a:lnTo>
                    <a:pt x="3416716" y="0"/>
                  </a:lnTo>
                  <a:lnTo>
                    <a:pt x="3416716" y="1671900"/>
                  </a:lnTo>
                  <a:lnTo>
                    <a:pt x="0" y="1671900"/>
                  </a:lnTo>
                  <a:close/>
                </a:path>
              </a:pathLst>
            </a:custGeom>
            <a:gradFill rotWithShape="true">
              <a:gsLst>
                <a:gs pos="0">
                  <a:srgbClr val="03295A">
                    <a:alpha val="62000"/>
                  </a:srgbClr>
                </a:gs>
                <a:gs pos="100000">
                  <a:srgbClr val="041468">
                    <a:alpha val="74500"/>
                  </a:srgbClr>
                </a:gs>
              </a:gsLst>
              <a:lin ang="0"/>
            </a:gradFill>
            <a:ln w="38100" cap="sq">
              <a:gradFill>
                <a:gsLst>
                  <a:gs pos="0">
                    <a:srgbClr val="10A5FF">
                      <a:alpha val="100000"/>
                    </a:srgbClr>
                  </a:gs>
                  <a:gs pos="100000">
                    <a:srgbClr val="041E4E">
                      <a:alpha val="100000"/>
                    </a:srgbClr>
                  </a:gs>
                </a:gsLst>
                <a:lin ang="270000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416716" cy="1748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  <a:p>
              <a:pPr algn="ctr">
                <a:lnSpc>
                  <a:spcPts val="2800"/>
                </a:lnSpc>
              </a:pPr>
              <a:r>
                <a:rPr lang="en-US" sz="2000" spc="32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 </a:t>
              </a:r>
            </a:p>
            <a:p>
              <a:pPr algn="ctr">
                <a:lnSpc>
                  <a:spcPts val="3079"/>
                </a:lnSpc>
              </a:pPr>
            </a:p>
            <a:p>
              <a:pPr algn="ctr">
                <a:lnSpc>
                  <a:spcPts val="3079"/>
                </a:lnSpc>
              </a:pPr>
            </a:p>
            <a:p>
              <a:pPr algn="ctr">
                <a:lnSpc>
                  <a:spcPts val="3079"/>
                </a:lnSpc>
              </a:pPr>
            </a:p>
            <a:p>
              <a:pPr algn="ctr">
                <a:lnSpc>
                  <a:spcPts val="3149"/>
                </a:lnSpc>
              </a:pP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Very high cost of purchase and maintenance.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Requires extensive surgeon training and experience.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Possible technical or software failures during surgery.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No tactile feedback, reducing the sense of touch.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Limited access in smaller or low-resource hospitals.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Longer setup time before procedures.</a:t>
              </a:r>
            </a:p>
            <a:p>
              <a:pPr algn="ctr" marL="485775" indent="-242888" lvl="1">
                <a:lnSpc>
                  <a:spcPts val="3149"/>
                </a:lnSpc>
                <a:buFont typeface="Arial"/>
                <a:buChar char="•"/>
              </a:pPr>
              <a:r>
                <a:rPr lang="en-US" sz="2250" spc="36">
                  <a:solidFill>
                    <a:srgbClr val="FFFFFF"/>
                  </a:solidFill>
                  <a:latin typeface="Telegraf"/>
                  <a:ea typeface="Telegraf"/>
                  <a:cs typeface="Telegraf"/>
                  <a:sym typeface="Telegraf"/>
                </a:rPr>
                <a:t>Ethical and legal issues over errors and data privacy.</a:t>
              </a:r>
            </a:p>
            <a:p>
              <a:pPr algn="ctr">
                <a:lnSpc>
                  <a:spcPts val="2800"/>
                </a:lnSpc>
              </a:pPr>
            </a:p>
            <a:p>
              <a:pPr algn="ctr">
                <a:lnSpc>
                  <a:spcPts val="2800"/>
                </a:lnSpc>
              </a:pPr>
            </a:p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020978" y="1963502"/>
            <a:ext cx="10994671" cy="1928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2"/>
              </a:lnSpc>
            </a:pPr>
            <a:r>
              <a:rPr lang="en-US" sz="570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Disadvantages  of Robot in Surgery and Patient care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85699" y="2207547"/>
            <a:ext cx="9536271" cy="148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48"/>
              </a:lnSpc>
            </a:pPr>
            <a:r>
              <a:rPr lang="en-US" sz="8652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Thank You</a:t>
            </a:r>
          </a:p>
        </p:txBody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940065" y="1379932"/>
            <a:ext cx="7319235" cy="7319235"/>
            <a:chOff x="0" y="0"/>
            <a:chExt cx="8916670" cy="89166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3"/>
              <a:stretch>
                <a:fillRect l="-56842" t="0" r="0" b="-17489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  <a:moveTo>
                    <a:pt x="4451350" y="8764270"/>
                  </a:moveTo>
                  <a:cubicBezTo>
                    <a:pt x="2073910" y="8764270"/>
                    <a:pt x="139700" y="6830060"/>
                    <a:pt x="139700" y="4451350"/>
                  </a:cubicBezTo>
                  <a:cubicBezTo>
                    <a:pt x="139700" y="2072640"/>
                    <a:pt x="2073910" y="139700"/>
                    <a:pt x="4451350" y="139700"/>
                  </a:cubicBezTo>
                  <a:cubicBezTo>
                    <a:pt x="6828790" y="139700"/>
                    <a:pt x="8764270" y="2073910"/>
                    <a:pt x="8764270" y="4451350"/>
                  </a:cubicBezTo>
                  <a:cubicBezTo>
                    <a:pt x="8764270" y="6828790"/>
                    <a:pt x="6830060" y="8764270"/>
                    <a:pt x="4451350" y="8764270"/>
                  </a:cubicBezTo>
                  <a:close/>
                  <a:moveTo>
                    <a:pt x="4451350" y="158750"/>
                  </a:moveTo>
                  <a:cubicBezTo>
                    <a:pt x="2084070" y="158750"/>
                    <a:pt x="158750" y="2084070"/>
                    <a:pt x="158750" y="4451350"/>
                  </a:cubicBezTo>
                  <a:cubicBezTo>
                    <a:pt x="158750" y="6818630"/>
                    <a:pt x="2084070" y="8743950"/>
                    <a:pt x="4451350" y="8743950"/>
                  </a:cubicBezTo>
                  <a:cubicBezTo>
                    <a:pt x="6818630" y="8743950"/>
                    <a:pt x="8743950" y="6818630"/>
                    <a:pt x="8743950" y="4451350"/>
                  </a:cubicBezTo>
                  <a:cubicBezTo>
                    <a:pt x="8743950" y="2084070"/>
                    <a:pt x="6819900" y="158750"/>
                    <a:pt x="4451350" y="15875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0A5FF">
                    <a:alpha val="100000"/>
                  </a:srgbClr>
                </a:gs>
                <a:gs pos="100000">
                  <a:srgbClr val="041E4E">
                    <a:alpha val="100000"/>
                  </a:srgbClr>
                </a:gs>
              </a:gsLst>
              <a:lin ang="5400000"/>
            </a:gra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DAG34U7dsOY</dc:identifier>
  <dcterms:modified xsi:type="dcterms:W3CDTF">2011-08-01T06:04:30Z</dcterms:modified>
  <cp:revision>1</cp:revision>
  <dc:title>Presentation</dc:title>
</cp:coreProperties>
</file>

<file path=docProps/thumbnail.jpeg>
</file>